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28" r:id="rId2"/>
    <p:sldId id="398" r:id="rId3"/>
    <p:sldId id="367" r:id="rId4"/>
    <p:sldId id="399" r:id="rId5"/>
    <p:sldId id="400" r:id="rId6"/>
    <p:sldId id="401" r:id="rId7"/>
    <p:sldId id="402" r:id="rId8"/>
    <p:sldId id="403" r:id="rId9"/>
    <p:sldId id="404" r:id="rId10"/>
    <p:sldId id="369" r:id="rId11"/>
    <p:sldId id="370" r:id="rId12"/>
    <p:sldId id="383" r:id="rId13"/>
    <p:sldId id="397" r:id="rId14"/>
    <p:sldId id="405" r:id="rId15"/>
    <p:sldId id="371" r:id="rId16"/>
    <p:sldId id="372" r:id="rId17"/>
    <p:sldId id="374" r:id="rId18"/>
    <p:sldId id="375" r:id="rId19"/>
    <p:sldId id="378" r:id="rId20"/>
    <p:sldId id="379" r:id="rId21"/>
    <p:sldId id="380" r:id="rId22"/>
    <p:sldId id="381" r:id="rId23"/>
    <p:sldId id="382" r:id="rId24"/>
    <p:sldId id="406" r:id="rId25"/>
    <p:sldId id="393" r:id="rId26"/>
    <p:sldId id="394" r:id="rId27"/>
    <p:sldId id="408" r:id="rId28"/>
    <p:sldId id="395" r:id="rId29"/>
    <p:sldId id="396" r:id="rId30"/>
    <p:sldId id="407" r:id="rId31"/>
    <p:sldId id="409" r:id="rId32"/>
    <p:sldId id="410" r:id="rId33"/>
    <p:sldId id="411" r:id="rId34"/>
    <p:sldId id="416" r:id="rId35"/>
    <p:sldId id="413" r:id="rId36"/>
    <p:sldId id="415" r:id="rId37"/>
    <p:sldId id="412" r:id="rId38"/>
    <p:sldId id="417" r:id="rId39"/>
    <p:sldId id="418" r:id="rId40"/>
    <p:sldId id="414" r:id="rId41"/>
    <p:sldId id="421" r:id="rId42"/>
    <p:sldId id="419" r:id="rId43"/>
    <p:sldId id="420" r:id="rId44"/>
  </p:sldIdLst>
  <p:sldSz cx="9144000" cy="6858000" type="screen4x3"/>
  <p:notesSz cx="6858000" cy="91170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0929"/>
  </p:normalViewPr>
  <p:slideViewPr>
    <p:cSldViewPr>
      <p:cViewPr varScale="1">
        <p:scale>
          <a:sx n="73" d="100"/>
          <a:sy n="73" d="100"/>
        </p:scale>
        <p:origin x="11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png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fld id="{09B19072-06C0-4858-9E5F-270DDC401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9350" y="682625"/>
            <a:ext cx="455930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30700"/>
            <a:ext cx="502920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57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fld id="{6D5C49EC-525A-4D41-8694-01D23B85B7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BBD1E10-5F89-4E95-B378-F9C47DE25E88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614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B3FFD8-E123-4EED-B0A7-323A39C569C9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 smtClean="0"/>
          </a:p>
        </p:txBody>
      </p:sp>
      <p:sp>
        <p:nvSpPr>
          <p:cNvPr id="215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Very useful in feature extraction.</a:t>
            </a:r>
          </a:p>
          <a:p>
            <a:r>
              <a:rPr lang="en-US" altLang="en-US" smtClean="0"/>
              <a:t>Explain the line segment in the same orientation funda.</a:t>
            </a:r>
          </a:p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1F4F9-344B-4D05-96B8-089197FD57E6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86265-3986-49F2-8C14-2FBF086643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22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093890-C89C-425C-B8E7-3349FB3F6D8F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6A755-132E-4BE7-BA50-95A54567CF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07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32B81-91F0-47AC-A4CF-4253F6A8C1D2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BD005-E74A-4ABB-B0FC-32EFB21A54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425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638" y="381000"/>
            <a:ext cx="79883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862013" y="1504950"/>
            <a:ext cx="3960812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225" y="1504950"/>
            <a:ext cx="39624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2F8C5-5331-43DA-A8E8-5F13B9D6C5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973143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8529F-2106-447D-A4E9-34F93B57941D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FFF8E-370B-418D-B722-E1E3506599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87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DC9CF-7F94-4286-A3BF-BC91BACF9FEC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399BB-E867-4ED7-8085-1A72D230BA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19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C7FE7-5613-4D1A-AB61-522F1119CCEB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73881-8415-4247-B77B-58209E8D31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282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6BB8-31AB-4089-B537-4AD157ABF8ED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06910-10A0-4E9F-97CA-742E3A11C3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10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0F030-D3E9-46D0-B52B-88694F0F77DC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ED8DEE-04CE-46FE-B4DE-1FD215B2CB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47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67E5F-0D40-4ABA-9DA5-4DFF67436A0B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0B26C-BA41-4A22-BD32-4963F70A6C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48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A75E1-FC2B-42D8-93CE-1B31A04A90F7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E5763-15AF-4306-B0EC-10688EC371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24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05C9C-B9FE-4AFB-AD20-C20D43B4B90A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67A5-0E06-4E77-9F0A-AC1C689B76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02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3992BBC0-7C35-485B-887B-CFE00F918231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7A1DEB9-4378-4253-81E9-7AFA921934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5.wmf"/><Relationship Id="rId3" Type="http://schemas.openxmlformats.org/officeDocument/2006/relationships/audio" Target="../media/media15.m4a"/><Relationship Id="rId7" Type="http://schemas.openxmlformats.org/officeDocument/2006/relationships/image" Target="../media/image12.png"/><Relationship Id="rId12" Type="http://schemas.openxmlformats.org/officeDocument/2006/relationships/oleObject" Target="../embeddings/oleObject5.bin"/><Relationship Id="rId2" Type="http://schemas.microsoft.com/office/2007/relationships/media" Target="../media/media15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wmf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2.png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3.wmf"/><Relationship Id="rId1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8.m4a"/><Relationship Id="rId7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20214A-D55C-4EF7-9AD5-03596B969AA1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2E54E2-99D0-4E2E-A30F-26AD11A8FC3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 smtClean="0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524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4000" smtClean="0">
                <a:solidFill>
                  <a:schemeClr val="accent2"/>
                </a:solidFill>
                <a:ea typeface="굴림" pitchFamily="50" charset="-128"/>
              </a:rPr>
              <a:t>Radial Basis Function Networks:</a:t>
            </a:r>
            <a:br>
              <a:rPr lang="en-US" altLang="ko-KR" sz="4000" smtClean="0">
                <a:solidFill>
                  <a:schemeClr val="accent2"/>
                </a:solidFill>
                <a:ea typeface="굴림" pitchFamily="50" charset="-128"/>
              </a:rPr>
            </a:br>
            <a:r>
              <a:rPr lang="en-US" altLang="ko-KR" sz="4000" smtClean="0">
                <a:solidFill>
                  <a:schemeClr val="accent2"/>
                </a:solidFill>
                <a:ea typeface="굴림" pitchFamily="50" charset="-128"/>
              </a:rPr>
              <a:t>Applications</a:t>
            </a:r>
          </a:p>
        </p:txBody>
      </p:sp>
      <p:sp>
        <p:nvSpPr>
          <p:cNvPr id="512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5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Error performance</a:t>
            </a:r>
          </a:p>
        </p:txBody>
      </p:sp>
      <p:sp>
        <p:nvSpPr>
          <p:cNvPr id="1536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C77E74-3B39-46A2-B201-7131F3BB01A0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0540F5-A054-47EE-B75F-F168DECD58F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smtClean="0"/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8950"/>
            <a:ext cx="449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30438"/>
            <a:ext cx="3919538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97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Time</a:t>
            </a:r>
          </a:p>
        </p:txBody>
      </p:sp>
      <p:sp>
        <p:nvSpPr>
          <p:cNvPr id="16387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775C1B-25BF-49BA-BD97-FBC4EBF7463E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8A8DD5-62ED-4C89-8079-29D8C2CD031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smtClean="0"/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74888"/>
            <a:ext cx="39624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90800"/>
            <a:ext cx="4270375" cy="210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Optical Character Recognition in Tamil using RBF Neural Network</a:t>
            </a:r>
          </a:p>
        </p:txBody>
      </p:sp>
      <p:sp>
        <p:nvSpPr>
          <p:cNvPr id="1741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76ECE7-709D-4D62-B59F-290C7A15D356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40A7D7-B214-476B-8513-3459E5E897A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smtClean="0"/>
          </a:p>
        </p:txBody>
      </p:sp>
      <p:sp>
        <p:nvSpPr>
          <p:cNvPr id="17413" name="TextBox 1"/>
          <p:cNvSpPr txBox="1">
            <a:spLocks noChangeArrowheads="1"/>
          </p:cNvSpPr>
          <p:nvPr/>
        </p:nvSpPr>
        <p:spPr bwMode="auto">
          <a:xfrm>
            <a:off x="457200" y="5153025"/>
            <a:ext cx="8458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en-US" sz="1400"/>
              <a:t>Aparna and Chakravarthy, A Complete OCR System for Tamil Magazine Documents, Chapter in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Guide to OCR for Indic Scripts, 2010.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/>
            </a:r>
            <a:br>
              <a:rPr lang="en-US" altLang="en-US" sz="1400"/>
            </a:br>
            <a:endParaRPr lang="pt-BR" altLang="en-US" sz="1400"/>
          </a:p>
          <a:p>
            <a:pPr>
              <a:spcBef>
                <a:spcPct val="0"/>
              </a:spcBef>
              <a:buFontTx/>
              <a:buNone/>
            </a:pPr>
            <a:endParaRPr lang="en-IN" altLang="en-US" sz="24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7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Tamil Characters</a:t>
            </a: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838200" y="1828800"/>
          <a:ext cx="7543800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Bitmap Image" r:id="rId5" imgW="4753639" imgH="2219635" progId="Paint.Picture">
                  <p:embed/>
                </p:oleObj>
              </mc:Choice>
              <mc:Fallback>
                <p:oleObj name="Bitmap Image" r:id="rId5" imgW="4753639" imgH="2219635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28800"/>
                        <a:ext cx="7543800" cy="352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050925" y="5603875"/>
            <a:ext cx="748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746125" y="5756275"/>
            <a:ext cx="626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050925" y="5715000"/>
            <a:ext cx="253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1355725" y="5908675"/>
            <a:ext cx="574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145 isolated structures = 135 short + 10 long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96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 smtClean="0"/>
          </a:p>
        </p:txBody>
      </p:sp>
      <p:sp>
        <p:nvSpPr>
          <p:cNvPr id="19459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8FB092-E5D4-4FF8-AC20-79BEDB2B05FA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2795482-EEF6-4E71-BDFA-F55AA13D971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smtClean="0"/>
          </a:p>
        </p:txBody>
      </p:sp>
      <p:pic>
        <p:nvPicPr>
          <p:cNvPr id="1946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124200"/>
            <a:ext cx="15240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Box 6"/>
          <p:cNvSpPr txBox="1">
            <a:spLocks noChangeArrowheads="1"/>
          </p:cNvSpPr>
          <p:nvPr/>
        </p:nvSpPr>
        <p:spPr bwMode="auto">
          <a:xfrm>
            <a:off x="7010400" y="3308350"/>
            <a:ext cx="52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‘a’</a:t>
            </a:r>
            <a:endParaRPr lang="en-IN" altLang="en-US" sz="2400"/>
          </a:p>
        </p:txBody>
      </p:sp>
      <p:sp>
        <p:nvSpPr>
          <p:cNvPr id="8" name="Rectangle 7"/>
          <p:cNvSpPr/>
          <p:nvPr/>
        </p:nvSpPr>
        <p:spPr>
          <a:xfrm>
            <a:off x="3962400" y="3124200"/>
            <a:ext cx="2057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RBF network</a:t>
            </a:r>
            <a:endParaRPr lang="en-IN" dirty="0"/>
          </a:p>
        </p:txBody>
      </p:sp>
      <p:sp>
        <p:nvSpPr>
          <p:cNvPr id="9" name="Right Arrow 8"/>
          <p:cNvSpPr/>
          <p:nvPr/>
        </p:nvSpPr>
        <p:spPr>
          <a:xfrm>
            <a:off x="2971800" y="346075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6015038" y="3460750"/>
            <a:ext cx="979487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04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Feature Extraction-Gabor filters</a:t>
            </a:r>
            <a:br>
              <a:rPr lang="en-US" altLang="en-US" smtClean="0"/>
            </a:br>
            <a:endParaRPr lang="en-US" altLang="en-US" smtClean="0"/>
          </a:p>
        </p:txBody>
      </p:sp>
      <p:graphicFrame>
        <p:nvGraphicFramePr>
          <p:cNvPr id="20483" name="Object 5"/>
          <p:cNvGraphicFramePr>
            <a:graphicFrameLocks noChangeAspect="1"/>
          </p:cNvGraphicFramePr>
          <p:nvPr>
            <p:ph type="clipArt" sz="half" idx="1"/>
          </p:nvPr>
        </p:nvGraphicFramePr>
        <p:xfrm>
          <a:off x="914400" y="3403600"/>
          <a:ext cx="38100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Bitmap Image" r:id="rId6" imgW="4858428" imgH="3723810" progId="Paint.Picture">
                  <p:embed/>
                </p:oleObj>
              </mc:Choice>
              <mc:Fallback>
                <p:oleObj name="Bitmap Image" r:id="rId6" imgW="4858428" imgH="372381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403600"/>
                        <a:ext cx="38100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6"/>
          <p:cNvGraphicFramePr>
            <a:graphicFrameLocks noChangeAspect="1"/>
          </p:cNvGraphicFramePr>
          <p:nvPr/>
        </p:nvGraphicFramePr>
        <p:xfrm>
          <a:off x="317500" y="1676400"/>
          <a:ext cx="8280400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Equation" r:id="rId8" imgW="3771900" imgH="584200" progId="Equation.3">
                  <p:embed/>
                </p:oleObj>
              </mc:Choice>
              <mc:Fallback>
                <p:oleObj name="Equation" r:id="rId8" imgW="3771900" imgH="584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1676400"/>
                        <a:ext cx="8280400" cy="125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10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Equation" r:id="rId10" imgW="114151" imgH="215619" progId="Equation.3">
                  <p:embed/>
                </p:oleObj>
              </mc:Choice>
              <mc:Fallback>
                <p:oleObj name="Equation" r:id="rId10" imgW="114151" imgH="21561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1"/>
          <p:cNvGraphicFramePr>
            <a:graphicFrameLocks noChangeAspect="1"/>
          </p:cNvGraphicFramePr>
          <p:nvPr/>
        </p:nvGraphicFramePr>
        <p:xfrm>
          <a:off x="4667250" y="3235325"/>
          <a:ext cx="4476750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Equation" r:id="rId12" imgW="1485900" imgH="431800" progId="Equation.3">
                  <p:embed/>
                </p:oleObj>
              </mc:Choice>
              <mc:Fallback>
                <p:oleObj name="Equation" r:id="rId12" imgW="1485900" imgH="431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3235325"/>
                        <a:ext cx="4476750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>
          <a:xfrm rot="19826975">
            <a:off x="6462713" y="5638800"/>
            <a:ext cx="16764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cxnSp>
        <p:nvCxnSpPr>
          <p:cNvPr id="4" name="Straight Connector 3"/>
          <p:cNvCxnSpPr>
            <a:stCxn id="2" idx="0"/>
            <a:endCxn id="2" idx="4"/>
          </p:cNvCxnSpPr>
          <p:nvPr/>
        </p:nvCxnSpPr>
        <p:spPr>
          <a:xfrm>
            <a:off x="7205663" y="5662613"/>
            <a:ext cx="188912" cy="33178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6"/>
            <a:endCxn id="2" idx="2"/>
          </p:cNvCxnSpPr>
          <p:nvPr/>
        </p:nvCxnSpPr>
        <p:spPr>
          <a:xfrm flipH="1">
            <a:off x="6570663" y="5414963"/>
            <a:ext cx="1458912" cy="82708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0" name="TextBox 6"/>
          <p:cNvSpPr txBox="1">
            <a:spLocks noChangeArrowheads="1"/>
          </p:cNvSpPr>
          <p:nvPr/>
        </p:nvSpPr>
        <p:spPr bwMode="auto">
          <a:xfrm>
            <a:off x="7340600" y="6127750"/>
            <a:ext cx="1377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/>
              <a:t>Top View</a:t>
            </a:r>
            <a:endParaRPr lang="en-IN" alt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178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ChangeArrowheads="1"/>
          </p:cNvSpPr>
          <p:nvPr/>
        </p:nvSpPr>
        <p:spPr bwMode="auto">
          <a:xfrm>
            <a:off x="838200" y="381000"/>
            <a:ext cx="762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7338" indent="-2873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Properties of Gabor functions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mtClean="0"/>
              <a:t>Gaussians modulated with a cosine.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mtClean="0"/>
              <a:t>localized properties in both spatial and frequency domain.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mtClean="0"/>
              <a:t>Extract image information necessary for recognition 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mtClean="0"/>
              <a:t>Are known to emulate receptive fields of Human Visual System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35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Segments for Gabor Layout</a:t>
            </a:r>
          </a:p>
        </p:txBody>
      </p:sp>
      <p:sp>
        <p:nvSpPr>
          <p:cNvPr id="23555" name="Rectangle 7"/>
          <p:cNvSpPr>
            <a:spLocks noGrp="1" noChangeArrowheads="1" noTextEdit="1"/>
          </p:cNvSpPr>
          <p:nvPr>
            <p:ph type="clipArt" sz="half" idx="1"/>
          </p:nvPr>
        </p:nvSpPr>
        <p:spPr>
          <a:xfrm>
            <a:off x="862013" y="1504950"/>
            <a:ext cx="3959225" cy="4114800"/>
          </a:xfrm>
        </p:spPr>
      </p:sp>
      <p:sp>
        <p:nvSpPr>
          <p:cNvPr id="23556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4978400" y="1504950"/>
            <a:ext cx="3959225" cy="41148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en-US" sz="220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200" smtClean="0"/>
              <a:t>The Primary and Auxiliary segments.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200" smtClean="0"/>
              <a:t>The middle segment is the Primary one.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200" smtClean="0"/>
              <a:t>The rest are the Auxiliary ones.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2505075" y="157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23558" name="Picture 6"/>
          <p:cNvPicPr>
            <a:picLocks noChangeAspect="1" noChangeArrowheads="1"/>
          </p:cNvPicPr>
          <p:nvPr>
            <p:ph type="dgm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0138" y="2038350"/>
            <a:ext cx="3486150" cy="3016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67400" y="4572000"/>
            <a:ext cx="20574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pic>
        <p:nvPicPr>
          <p:cNvPr id="2356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3" y="5024438"/>
            <a:ext cx="15240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310313" y="4986338"/>
            <a:ext cx="1219200" cy="1109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cxnSp>
        <p:nvCxnSpPr>
          <p:cNvPr id="6" name="Straight Connector 5"/>
          <p:cNvCxnSpPr>
            <a:endCxn id="2" idx="2"/>
          </p:cNvCxnSpPr>
          <p:nvPr/>
        </p:nvCxnSpPr>
        <p:spPr>
          <a:xfrm flipH="1">
            <a:off x="6896100" y="4572000"/>
            <a:ext cx="38100" cy="1905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" idx="1"/>
          </p:cNvCxnSpPr>
          <p:nvPr/>
        </p:nvCxnSpPr>
        <p:spPr>
          <a:xfrm>
            <a:off x="5867400" y="5524500"/>
            <a:ext cx="2057400" cy="38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006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altLang="en-US" smtClean="0"/>
              <a:t>The Actual Layout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78400" y="1504950"/>
            <a:ext cx="3959225" cy="41148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200" smtClean="0"/>
              <a:t>The first figure gives the layout in the Auxiliary segment.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200" smtClean="0"/>
              <a:t>The second one gives the layout in the Primary segment.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200" smtClean="0"/>
              <a:t>We have 32 features totally.</a:t>
            </a:r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2195513" y="235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24581" name="Group 9"/>
          <p:cNvGrpSpPr>
            <a:grpSpLocks/>
          </p:cNvGrpSpPr>
          <p:nvPr/>
        </p:nvGrpSpPr>
        <p:grpSpPr bwMode="auto">
          <a:xfrm>
            <a:off x="685800" y="1219200"/>
            <a:ext cx="2743200" cy="2514600"/>
            <a:chOff x="240" y="1104"/>
            <a:chExt cx="1728" cy="1584"/>
          </a:xfrm>
        </p:grpSpPr>
        <p:sp>
          <p:nvSpPr>
            <p:cNvPr id="24586" name="Rectangle 10"/>
            <p:cNvSpPr>
              <a:spLocks noChangeArrowheads="1"/>
            </p:cNvSpPr>
            <p:nvPr/>
          </p:nvSpPr>
          <p:spPr bwMode="auto">
            <a:xfrm>
              <a:off x="240" y="1104"/>
              <a:ext cx="1728" cy="15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587" name="Rectangle 11"/>
            <p:cNvSpPr>
              <a:spLocks noChangeArrowheads="1"/>
            </p:cNvSpPr>
            <p:nvPr/>
          </p:nvSpPr>
          <p:spPr bwMode="auto">
            <a:xfrm>
              <a:off x="528" y="1440"/>
              <a:ext cx="1104" cy="9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588" name="Line 12"/>
            <p:cNvSpPr>
              <a:spLocks noChangeShapeType="1"/>
            </p:cNvSpPr>
            <p:nvPr/>
          </p:nvSpPr>
          <p:spPr bwMode="auto">
            <a:xfrm>
              <a:off x="864" y="144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89" name="Line 13"/>
            <p:cNvSpPr>
              <a:spLocks noChangeShapeType="1"/>
            </p:cNvSpPr>
            <p:nvPr/>
          </p:nvSpPr>
          <p:spPr bwMode="auto">
            <a:xfrm>
              <a:off x="1248" y="148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90" name="Line 14"/>
            <p:cNvSpPr>
              <a:spLocks noChangeShapeType="1"/>
            </p:cNvSpPr>
            <p:nvPr/>
          </p:nvSpPr>
          <p:spPr bwMode="auto">
            <a:xfrm>
              <a:off x="864" y="1488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91" name="Line 15"/>
            <p:cNvSpPr>
              <a:spLocks noChangeShapeType="1"/>
            </p:cNvSpPr>
            <p:nvPr/>
          </p:nvSpPr>
          <p:spPr bwMode="auto">
            <a:xfrm>
              <a:off x="528" y="1728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92" name="Line 16"/>
            <p:cNvSpPr>
              <a:spLocks noChangeShapeType="1"/>
            </p:cNvSpPr>
            <p:nvPr/>
          </p:nvSpPr>
          <p:spPr bwMode="auto">
            <a:xfrm>
              <a:off x="528" y="201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93" name="AutoShape 17"/>
            <p:cNvSpPr>
              <a:spLocks noChangeArrowheads="1"/>
            </p:cNvSpPr>
            <p:nvPr/>
          </p:nvSpPr>
          <p:spPr bwMode="auto">
            <a:xfrm>
              <a:off x="384" y="1344"/>
              <a:ext cx="1296" cy="11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594" name="Line 18"/>
            <p:cNvSpPr>
              <a:spLocks noChangeShapeType="1"/>
            </p:cNvSpPr>
            <p:nvPr/>
          </p:nvSpPr>
          <p:spPr bwMode="auto">
            <a:xfrm>
              <a:off x="576" y="172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95" name="Line 19"/>
            <p:cNvSpPr>
              <a:spLocks noChangeShapeType="1"/>
            </p:cNvSpPr>
            <p:nvPr/>
          </p:nvSpPr>
          <p:spPr bwMode="auto">
            <a:xfrm>
              <a:off x="528" y="201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96" name="Line 20"/>
            <p:cNvSpPr>
              <a:spLocks noChangeShapeType="1"/>
            </p:cNvSpPr>
            <p:nvPr/>
          </p:nvSpPr>
          <p:spPr bwMode="auto">
            <a:xfrm>
              <a:off x="528" y="1584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864" y="144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98" name="Line 22"/>
            <p:cNvSpPr>
              <a:spLocks noChangeShapeType="1"/>
            </p:cNvSpPr>
            <p:nvPr/>
          </p:nvSpPr>
          <p:spPr bwMode="auto">
            <a:xfrm>
              <a:off x="1200" y="14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599" name="Line 23"/>
            <p:cNvSpPr>
              <a:spLocks noChangeShapeType="1"/>
            </p:cNvSpPr>
            <p:nvPr/>
          </p:nvSpPr>
          <p:spPr bwMode="auto">
            <a:xfrm>
              <a:off x="1248" y="144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0" name="Line 24"/>
            <p:cNvSpPr>
              <a:spLocks noChangeShapeType="1"/>
            </p:cNvSpPr>
            <p:nvPr/>
          </p:nvSpPr>
          <p:spPr bwMode="auto">
            <a:xfrm>
              <a:off x="768" y="235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1" name="Line 25"/>
            <p:cNvSpPr>
              <a:spLocks noChangeShapeType="1"/>
            </p:cNvSpPr>
            <p:nvPr/>
          </p:nvSpPr>
          <p:spPr bwMode="auto">
            <a:xfrm>
              <a:off x="816" y="144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2" name="Line 26"/>
            <p:cNvSpPr>
              <a:spLocks noChangeShapeType="1"/>
            </p:cNvSpPr>
            <p:nvPr/>
          </p:nvSpPr>
          <p:spPr bwMode="auto">
            <a:xfrm flipV="1">
              <a:off x="624" y="1536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3" name="Line 27"/>
            <p:cNvSpPr>
              <a:spLocks noChangeShapeType="1"/>
            </p:cNvSpPr>
            <p:nvPr/>
          </p:nvSpPr>
          <p:spPr bwMode="auto">
            <a:xfrm flipV="1">
              <a:off x="864" y="1728"/>
              <a:ext cx="57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4" name="Line 28"/>
            <p:cNvSpPr>
              <a:spLocks noChangeShapeType="1"/>
            </p:cNvSpPr>
            <p:nvPr/>
          </p:nvSpPr>
          <p:spPr bwMode="auto">
            <a:xfrm>
              <a:off x="624" y="1728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5" name="Line 29"/>
            <p:cNvSpPr>
              <a:spLocks noChangeShapeType="1"/>
            </p:cNvSpPr>
            <p:nvPr/>
          </p:nvSpPr>
          <p:spPr bwMode="auto">
            <a:xfrm>
              <a:off x="864" y="1536"/>
              <a:ext cx="57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6" name="Line 30"/>
            <p:cNvSpPr>
              <a:spLocks noChangeShapeType="1"/>
            </p:cNvSpPr>
            <p:nvPr/>
          </p:nvSpPr>
          <p:spPr bwMode="auto">
            <a:xfrm>
              <a:off x="1344" y="201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7" name="Line 31"/>
            <p:cNvSpPr>
              <a:spLocks noChangeShapeType="1"/>
            </p:cNvSpPr>
            <p:nvPr/>
          </p:nvSpPr>
          <p:spPr bwMode="auto">
            <a:xfrm>
              <a:off x="1248" y="192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8" name="Line 32"/>
            <p:cNvSpPr>
              <a:spLocks noChangeShapeType="1"/>
            </p:cNvSpPr>
            <p:nvPr/>
          </p:nvSpPr>
          <p:spPr bwMode="auto">
            <a:xfrm>
              <a:off x="1248" y="192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9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582" name="Text Box 35"/>
          <p:cNvSpPr txBox="1">
            <a:spLocks noChangeArrowheads="1"/>
          </p:cNvSpPr>
          <p:nvPr/>
        </p:nvSpPr>
        <p:spPr bwMode="auto">
          <a:xfrm>
            <a:off x="914400" y="762000"/>
            <a:ext cx="2306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Primary Segment</a:t>
            </a:r>
          </a:p>
        </p:txBody>
      </p:sp>
      <p:sp>
        <p:nvSpPr>
          <p:cNvPr id="24583" name="Text Box 36"/>
          <p:cNvSpPr txBox="1">
            <a:spLocks noChangeArrowheads="1"/>
          </p:cNvSpPr>
          <p:nvPr/>
        </p:nvSpPr>
        <p:spPr bwMode="auto">
          <a:xfrm>
            <a:off x="762000" y="3733800"/>
            <a:ext cx="2576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Peripheral Segment</a:t>
            </a:r>
          </a:p>
        </p:txBody>
      </p:sp>
      <p:graphicFrame>
        <p:nvGraphicFramePr>
          <p:cNvPr id="24584" name="Object 37"/>
          <p:cNvGraphicFramePr>
            <a:graphicFrameLocks noChangeAspect="1"/>
          </p:cNvGraphicFramePr>
          <p:nvPr/>
        </p:nvGraphicFramePr>
        <p:xfrm>
          <a:off x="762000" y="4191000"/>
          <a:ext cx="26670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2" name="Bitmap Image" r:id="rId5" imgW="3209524" imgH="3238952" progId="Paint.Picture">
                  <p:embed/>
                </p:oleObj>
              </mc:Choice>
              <mc:Fallback>
                <p:oleObj name="Bitmap Image" r:id="rId5" imgW="3209524" imgH="3238952" progId="Paint.Picture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191000"/>
                        <a:ext cx="26670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176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Architectural Details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000" smtClean="0"/>
              <a:t>Number of input nodes = 32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en-US" sz="200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000" smtClean="0"/>
              <a:t>Number of hidden nodes = 150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en-US" sz="200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000" smtClean="0"/>
              <a:t>Number of output nodes = 135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en-US" sz="200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000" smtClean="0"/>
              <a:t>Basis Gaussian Sigma = 5.0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en-US" sz="20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51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Applications </a:t>
            </a:r>
            <a:endParaRPr lang="en-IN" altLang="en-US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Engineering</a:t>
            </a:r>
          </a:p>
          <a:p>
            <a:pPr lvl="1"/>
            <a:r>
              <a:rPr lang="en-US" altLang="en-US" smtClean="0"/>
              <a:t>Time series prediction</a:t>
            </a:r>
          </a:p>
          <a:p>
            <a:pPr lvl="1"/>
            <a:r>
              <a:rPr lang="en-US" altLang="en-US" smtClean="0"/>
              <a:t>Optical Character Recognition</a:t>
            </a:r>
          </a:p>
          <a:p>
            <a:r>
              <a:rPr lang="en-US" altLang="en-US" smtClean="0"/>
              <a:t>Medicine</a:t>
            </a:r>
          </a:p>
          <a:p>
            <a:pPr lvl="1"/>
            <a:r>
              <a:rPr lang="en-US" altLang="en-US" smtClean="0"/>
              <a:t>PD diagnosis from voice samples</a:t>
            </a:r>
          </a:p>
          <a:p>
            <a:pPr lvl="1"/>
            <a:r>
              <a:rPr lang="en-US" altLang="en-US" smtClean="0"/>
              <a:t>Brain Computer Interface using RBF network</a:t>
            </a:r>
            <a:endParaRPr lang="en-IN" altLang="en-US" smtClean="0"/>
          </a:p>
        </p:txBody>
      </p:sp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6AA772-850E-4439-A7D7-0FFEC39FD706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71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233E75-3E67-470D-93DD-D8CC592FE8C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27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Training the Network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000" smtClean="0"/>
              <a:t>Training Data: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1800" smtClean="0"/>
              <a:t>Generate a large number of samples by translation, noise-addition etc.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000" smtClean="0"/>
              <a:t>Training: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1800" smtClean="0"/>
              <a:t> non-iterative.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1800" smtClean="0"/>
              <a:t>Fast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en-US" sz="2000" smtClean="0"/>
          </a:p>
          <a:p>
            <a:pPr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en-US" sz="20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Training the Network (Contd.)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smtClean="0"/>
              <a:t>A different method of training is adopted for each layer.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400" smtClean="0"/>
              <a:t>For the input layer we use a k-means clustering algorithm 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400" smtClean="0"/>
              <a:t>The hidden layer is trained using p-nearest neighbors method.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400" smtClean="0"/>
              <a:t>The output layer is trained using approximate inverse methods like pseudoinverse.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49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NN for Tamil OCR – I/O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657600" y="2971800"/>
            <a:ext cx="15240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RBF NN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Tamil OCR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2667000" y="35052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1050925" y="3470275"/>
            <a:ext cx="1311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1127125" y="3470275"/>
            <a:ext cx="1327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32 Gabor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Features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6232525" y="3276600"/>
            <a:ext cx="1235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135 NN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outputs</a:t>
            </a:r>
          </a:p>
        </p:txBody>
      </p:sp>
      <p:sp>
        <p:nvSpPr>
          <p:cNvPr id="28680" name="AutoShape 9"/>
          <p:cNvSpPr>
            <a:spLocks noChangeArrowheads="1"/>
          </p:cNvSpPr>
          <p:nvPr/>
        </p:nvSpPr>
        <p:spPr bwMode="auto">
          <a:xfrm>
            <a:off x="5181600" y="3429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Conclusion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400" smtClean="0"/>
              <a:t>The network with the stated architecture gives an accuracy level of 94%.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400" smtClean="0"/>
              <a:t>The errors occur in the characters with minute structural differences.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400" smtClean="0"/>
              <a:t>RBF neural networks take a short time for training.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17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Medical applications</a:t>
            </a:r>
            <a:endParaRPr lang="en-IN" dirty="0"/>
          </a:p>
        </p:txBody>
      </p:sp>
      <p:sp>
        <p:nvSpPr>
          <p:cNvPr id="3072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 smtClean="0"/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8F9409-8B55-446C-A856-A4A075D40EB2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3072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D6020A-EA01-46CC-956D-0E8150B85D4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8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Diagnosing PD using RBFNN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925" y="4724400"/>
            <a:ext cx="7772400" cy="1295400"/>
          </a:xfrm>
        </p:spPr>
        <p:txBody>
          <a:bodyPr/>
          <a:lstStyle/>
          <a:p>
            <a:pPr>
              <a:defRPr/>
            </a:pPr>
            <a:r>
              <a:rPr lang="en-US" sz="1600" dirty="0" err="1" smtClean="0"/>
              <a:t>Yavuz</a:t>
            </a:r>
            <a:r>
              <a:rPr lang="en-US" sz="1600" dirty="0" smtClean="0"/>
              <a:t> DELCAN</a:t>
            </a:r>
            <a:r>
              <a:rPr lang="en-US" sz="1600" i="1" dirty="0" smtClean="0"/>
              <a:t>, </a:t>
            </a:r>
            <a:r>
              <a:rPr lang="en-US" sz="1600" dirty="0" err="1" smtClean="0"/>
              <a:t>Lale</a:t>
            </a:r>
            <a:r>
              <a:rPr lang="en-US" sz="1600" dirty="0" smtClean="0"/>
              <a:t> ÖZYILMAZ</a:t>
            </a:r>
            <a:r>
              <a:rPr lang="en-US" sz="1600" i="1" dirty="0" smtClean="0"/>
              <a:t>, </a:t>
            </a:r>
            <a:r>
              <a:rPr lang="en-US" sz="1600" dirty="0" err="1" smtClean="0"/>
              <a:t>Tülay</a:t>
            </a:r>
            <a:r>
              <a:rPr lang="en-US" sz="1600" dirty="0" smtClean="0"/>
              <a:t> YILDIRIM,  Evolutionary </a:t>
            </a:r>
            <a:r>
              <a:rPr lang="en-US" sz="1600" dirty="0"/>
              <a:t>Algorithms Based RBF Neural Networks </a:t>
            </a:r>
            <a:r>
              <a:rPr lang="en-US" sz="1600" dirty="0" smtClean="0"/>
              <a:t>For Parkinson </a:t>
            </a:r>
            <a:r>
              <a:rPr lang="en-US" sz="1600" dirty="0"/>
              <a:t>s Disease </a:t>
            </a:r>
            <a:r>
              <a:rPr lang="en-US" sz="1600" dirty="0" smtClean="0"/>
              <a:t>Diagnosis, 2011 </a:t>
            </a:r>
            <a:r>
              <a:rPr lang="en-US" sz="1600" dirty="0"/>
              <a:t>7th International Conference on Electrical and Electronics Engineering, 1-4 December, Bursa, </a:t>
            </a:r>
            <a:r>
              <a:rPr lang="en-US" sz="1600" dirty="0" smtClean="0"/>
              <a:t>TURKEY.</a:t>
            </a:r>
            <a:endParaRPr lang="en-US" sz="1600" dirty="0"/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3174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4F6E5F-38EC-4D5B-AE2E-ED472EF9B2CE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317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317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686C22-0070-4E26-9485-0C01FE8FB3D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 smtClean="0"/>
          </a:p>
        </p:txBody>
      </p:sp>
      <p:sp>
        <p:nvSpPr>
          <p:cNvPr id="31751" name="TextBox 1"/>
          <p:cNvSpPr txBox="1">
            <a:spLocks noChangeArrowheads="1"/>
          </p:cNvSpPr>
          <p:nvPr/>
        </p:nvSpPr>
        <p:spPr bwMode="auto">
          <a:xfrm>
            <a:off x="914400" y="3008313"/>
            <a:ext cx="7850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Objective: Diagnose PD based on Voice data from the patients</a:t>
            </a:r>
            <a:endParaRPr lang="en-IN" altLang="en-US" sz="24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55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The Parkinson database used in this study is taken from the University of California at Irvine (UCI)</a:t>
            </a:r>
          </a:p>
          <a:p>
            <a:r>
              <a:rPr lang="en-US" altLang="en-US" sz="2400" smtClean="0"/>
              <a:t>The dataset is composed of a range of biomedical </a:t>
            </a:r>
            <a:r>
              <a:rPr lang="en-US" altLang="en-US" sz="2400" b="1" smtClean="0"/>
              <a:t>voice measurements </a:t>
            </a:r>
            <a:r>
              <a:rPr lang="en-US" altLang="en-US" sz="2400" smtClean="0"/>
              <a:t>from 31 people, 23 with PD. </a:t>
            </a:r>
          </a:p>
          <a:p>
            <a:r>
              <a:rPr lang="en-US" altLang="en-US" sz="2400" smtClean="0"/>
              <a:t>Each column in Table 1 is a particular voice measure, and each row corresponds to one of 195 voice recordings of these individuals.</a:t>
            </a:r>
          </a:p>
        </p:txBody>
      </p:sp>
      <p:sp>
        <p:nvSpPr>
          <p:cNvPr id="3277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C99192-68B7-4E79-8DB5-9E640520367D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327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327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AFC065-1901-494B-81E0-0E263CE83E5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31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Training algorithms</a:t>
            </a:r>
            <a:endParaRPr lang="en-IN" altLang="en-US" smtClean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Used evolutionary algorithms to train RBF parameters:</a:t>
            </a:r>
          </a:p>
          <a:p>
            <a:r>
              <a:rPr lang="en-US" altLang="en-US" smtClean="0"/>
              <a:t>Genetic algorithm</a:t>
            </a:r>
          </a:p>
          <a:p>
            <a:r>
              <a:rPr lang="en-US" altLang="en-US" smtClean="0"/>
              <a:t>Particle Swarm Optimization algorithm</a:t>
            </a:r>
          </a:p>
          <a:p>
            <a:r>
              <a:rPr lang="en-US" altLang="en-US" smtClean="0"/>
              <a:t>Artificial Bee Colony algorithm</a:t>
            </a:r>
            <a:endParaRPr lang="en-IN" altLang="en-US" smtClean="0"/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E92B35-2C07-4B89-A031-E1E84C07BB3D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337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3E4169-FA79-4319-A196-AAAEE6E9E46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60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mtClean="0"/>
              <a:t>Features = 23</a:t>
            </a: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CFBB981-E406-48D4-A2AC-50E9FABB788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468438"/>
            <a:ext cx="4581525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1841500"/>
            <a:ext cx="41370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81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Results</a:t>
            </a:r>
          </a:p>
        </p:txBody>
      </p:sp>
      <p:sp>
        <p:nvSpPr>
          <p:cNvPr id="35843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B7E193-DCFB-4DB5-9FE0-A572570F8DAD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4607E4-9D7B-4725-8D72-4A4F0AD2FA3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smtClean="0"/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66579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47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Time series prediction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Mackey-Glass time series prediction</a:t>
            </a:r>
          </a:p>
          <a:p>
            <a:r>
              <a:rPr lang="en-US" altLang="en-US" smtClean="0"/>
              <a:t>Chaotic time series 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1A5824-DCC6-463E-A715-8FA65CA3BF7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smtClean="0"/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67175"/>
            <a:ext cx="32766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76575"/>
            <a:ext cx="3344863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TextBox 6"/>
          <p:cNvSpPr txBox="1">
            <a:spLocks noChangeArrowheads="1"/>
          </p:cNvSpPr>
          <p:nvPr/>
        </p:nvSpPr>
        <p:spPr bwMode="auto">
          <a:xfrm>
            <a:off x="1143000" y="5257800"/>
            <a:ext cx="3005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Tau = 17; a=0.1; b=0.2</a:t>
            </a:r>
          </a:p>
        </p:txBody>
      </p:sp>
      <p:sp>
        <p:nvSpPr>
          <p:cNvPr id="8200" name="Rectangle 1"/>
          <p:cNvSpPr>
            <a:spLocks noChangeArrowheads="1"/>
          </p:cNvSpPr>
          <p:nvPr/>
        </p:nvSpPr>
        <p:spPr bwMode="auto">
          <a:xfrm>
            <a:off x="287338" y="5981700"/>
            <a:ext cx="8153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Moody and Darken, Fast Learning in Networks of Locally-Tuned Processing Units, </a:t>
            </a:r>
            <a:r>
              <a:rPr lang="en-US" altLang="en-US" sz="2400" i="1"/>
              <a:t>Neural Computation</a:t>
            </a:r>
            <a:r>
              <a:rPr lang="en-US" altLang="en-US" sz="2400"/>
              <a:t> </a:t>
            </a:r>
            <a:r>
              <a:rPr lang="en-US" altLang="en-US" sz="2400" b="1"/>
              <a:t>1</a:t>
            </a:r>
            <a:r>
              <a:rPr lang="en-US" altLang="en-US" sz="2400"/>
              <a:t>, 281-294 (1989)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Sensitivity and Specificity</a:t>
            </a:r>
            <a:endParaRPr lang="en-IN" altLang="en-US" smtClean="0"/>
          </a:p>
        </p:txBody>
      </p:sp>
      <p:sp>
        <p:nvSpPr>
          <p:cNvPr id="36867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F20B93-1E09-490A-B542-93AE305D06EC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25DA48-111C-468E-BDB2-8BCA5118367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smtClean="0"/>
          </a:p>
        </p:txBody>
      </p:sp>
      <p:pic>
        <p:nvPicPr>
          <p:cNvPr id="3687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819400"/>
            <a:ext cx="772318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4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Conclusions</a:t>
            </a:r>
            <a:endParaRPr lang="en-IN" altLang="en-US" smtClean="0"/>
          </a:p>
        </p:txBody>
      </p:sp>
      <p:sp>
        <p:nvSpPr>
          <p:cNvPr id="3789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Artificial Bee Colony based RBF neural networks with 4 neurons yielded the best score either in terms of accuracy or speed.</a:t>
            </a:r>
          </a:p>
          <a:p>
            <a:r>
              <a:rPr lang="en-US" altLang="en-US" smtClean="0"/>
              <a:t>Best training accuracy: 93.7% and</a:t>
            </a:r>
          </a:p>
          <a:p>
            <a:r>
              <a:rPr lang="en-US" altLang="en-US" smtClean="0"/>
              <a:t>Best test accuracy: 91.2%</a:t>
            </a:r>
          </a:p>
          <a:p>
            <a:r>
              <a:rPr lang="en-IN" altLang="en-US" smtClean="0"/>
              <a:t>Classification or Parkinson’s disease diagnosis</a:t>
            </a:r>
          </a:p>
        </p:txBody>
      </p:sp>
      <p:sp>
        <p:nvSpPr>
          <p:cNvPr id="3789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A070F6-83E9-4A05-A99A-DDCBCE8818D1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3789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378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26A23D-A836-409A-9DDB-C74E00B041F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RBF network for Brain Computer Interface (BCI) application</a:t>
            </a:r>
            <a:endParaRPr lang="en-IN" altLang="en-US" smtClean="0"/>
          </a:p>
        </p:txBody>
      </p:sp>
      <p:sp>
        <p:nvSpPr>
          <p:cNvPr id="3891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DEBF02-AC5F-400E-B992-1367937D881F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3891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389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1D6DDB-518C-4859-BED0-6802D2BF2FD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smtClean="0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457200" y="4876800"/>
            <a:ext cx="8229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400">
                <a:solidFill>
                  <a:srgbClr val="222222"/>
                </a:solidFill>
                <a:latin typeface="Arial" panose="020B0604020202020204" pitchFamily="34" charset="0"/>
              </a:rPr>
              <a:t>Hamedi, M., Salleh, S. H., Noor, A. M., &amp; Mohammad-Rezazadeh, I. (2014, April). Neural network-based three-class motor imagery classification using time-domain features for BCI applications. In </a:t>
            </a:r>
            <a:r>
              <a:rPr lang="en-IN" altLang="en-US" sz="1400" i="1">
                <a:solidFill>
                  <a:srgbClr val="222222"/>
                </a:solidFill>
                <a:latin typeface="Arial" panose="020B0604020202020204" pitchFamily="34" charset="0"/>
              </a:rPr>
              <a:t>2014 IEEE Region 10 Symposium</a:t>
            </a:r>
            <a:r>
              <a:rPr lang="en-IN" altLang="en-US" sz="1400">
                <a:solidFill>
                  <a:srgbClr val="222222"/>
                </a:solidFill>
                <a:latin typeface="Arial" panose="020B0604020202020204" pitchFamily="34" charset="0"/>
              </a:rPr>
              <a:t> (pp. 204-207). IEEE.</a:t>
            </a:r>
            <a:endParaRPr lang="en-IN" altLang="en-US" sz="14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1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BCIs</a:t>
            </a:r>
            <a:endParaRPr lang="en-IN" altLang="en-US" smtClean="0"/>
          </a:p>
        </p:txBody>
      </p:sp>
      <p:sp>
        <p:nvSpPr>
          <p:cNvPr id="3993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BCIs refer to the technology by which signals from the brain are directly picked up and used to control an external device</a:t>
            </a:r>
          </a:p>
          <a:p>
            <a:r>
              <a:rPr lang="en-US" altLang="en-US" smtClean="0"/>
              <a:t>They are useful for people who are seriously challenged in generating movement e.g., paralytics. </a:t>
            </a:r>
            <a:endParaRPr lang="en-IN" altLang="en-US" smtClean="0"/>
          </a:p>
        </p:txBody>
      </p:sp>
      <p:sp>
        <p:nvSpPr>
          <p:cNvPr id="3994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96884C-9553-480E-BA46-FC836726C66D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3994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189CBF-F8A7-4CC4-A3BC-494F356E071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35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3852E1-D959-4B3A-B487-50A51D09E8FB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33A591-92C7-43FB-B924-34C85EFA0BC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smtClean="0"/>
          </a:p>
        </p:txBody>
      </p:sp>
      <p:pic>
        <p:nvPicPr>
          <p:cNvPr id="4096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27150"/>
            <a:ext cx="8731250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45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Electroencephalogram (EEG)</a:t>
            </a:r>
            <a:endParaRPr lang="en-IN" altLang="en-US" smtClean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EEG is electrical activity of the brain picked by placing electrodes on the scalp</a:t>
            </a:r>
          </a:p>
          <a:p>
            <a:r>
              <a:rPr lang="en-US" altLang="en-US" smtClean="0"/>
              <a:t>Activity is divided into several frequency bands: delta (&lt; 4Hz), theta (4-7 Hz), alpha (7-13Hz), beta (14-30 Hz), gamma (&gt; 30 Hz)</a:t>
            </a:r>
          </a:p>
          <a:p>
            <a:r>
              <a:rPr lang="en-US" altLang="en-US" smtClean="0"/>
              <a:t>Low spatial resolution and high temporal resolution</a:t>
            </a: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523504-2B72-42F3-890D-0AD3050DC300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663036-06EC-4B80-B19A-900A262DFBF8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26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53ED08-F39E-45F2-8DDA-69B6497E20D7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DCC4A2-B62D-4EE9-93B8-132EB34C739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 smtClean="0"/>
          </a:p>
        </p:txBody>
      </p:sp>
      <p:pic>
        <p:nvPicPr>
          <p:cNvPr id="4301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-166688"/>
            <a:ext cx="7620000" cy="678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97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Motor Imagery</a:t>
            </a:r>
            <a:endParaRPr lang="en-IN" altLang="en-US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Even when a person does not move his/her hand, imagined movement of the hand produces characteristic changes in brain’s activity</a:t>
            </a:r>
          </a:p>
          <a:p>
            <a:r>
              <a:rPr lang="en-US" altLang="en-US" smtClean="0"/>
              <a:t>Can be picked up from EEG activity</a:t>
            </a:r>
          </a:p>
          <a:p>
            <a:r>
              <a:rPr lang="en-US" altLang="en-US" smtClean="0"/>
              <a:t>Classifying motor imagery from EEG is an important problem in BCI literature</a:t>
            </a:r>
          </a:p>
          <a:p>
            <a:endParaRPr lang="en-IN" altLang="en-US" smtClean="0"/>
          </a:p>
        </p:txBody>
      </p:sp>
      <p:sp>
        <p:nvSpPr>
          <p:cNvPr id="4403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77009E-587F-4A57-99E8-5392104A6909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40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CCE427-B27F-4FFC-BFB3-7E5F212F49B1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60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collection</a:t>
            </a:r>
            <a:endParaRPr lang="en-I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Subjects were asked to imagine movement of 1) right hand, 2) left hand and 3) tongue for 1 minute</a:t>
            </a:r>
          </a:p>
          <a:p>
            <a:pPr>
              <a:defRPr/>
            </a:pPr>
            <a:r>
              <a:rPr lang="en-US" dirty="0" smtClean="0"/>
              <a:t>Followed by a rest period of 5 minutes</a:t>
            </a:r>
          </a:p>
          <a:p>
            <a:pPr>
              <a:defRPr/>
            </a:pPr>
            <a:r>
              <a:rPr lang="en-US" dirty="0" smtClean="0"/>
              <a:t>3 EEG electrodes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IN" dirty="0"/>
          </a:p>
        </p:txBody>
      </p:sp>
      <p:sp>
        <p:nvSpPr>
          <p:cNvPr id="4506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918F2E-06A8-4E51-90C6-80B548B8A088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D60A2-DE22-4368-B43A-78116E4B401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 smtClean="0"/>
          </a:p>
        </p:txBody>
      </p:sp>
      <p:pic>
        <p:nvPicPr>
          <p:cNvPr id="4506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5" y="4343400"/>
            <a:ext cx="2851150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29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75050"/>
            <a:ext cx="5513388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preparation</a:t>
            </a:r>
            <a:endParaRPr lang="en-IN" altLang="en-US" smtClean="0"/>
          </a:p>
        </p:txBody>
      </p:sp>
      <p:sp>
        <p:nvSpPr>
          <p:cNvPr id="4608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EEG Data divided into bins of 256 ms duration. Sampling rate = 512 Hz</a:t>
            </a:r>
          </a:p>
          <a:p>
            <a:r>
              <a:rPr lang="en-US" altLang="en-US" smtClean="0"/>
              <a:t>Two features are computed:</a:t>
            </a:r>
          </a:p>
          <a:p>
            <a:pPr lvl="1"/>
            <a:r>
              <a:rPr lang="en-US" altLang="en-US" smtClean="0"/>
              <a:t>RMS:</a:t>
            </a:r>
          </a:p>
          <a:p>
            <a:pPr lvl="1"/>
            <a:r>
              <a:rPr lang="en-US" altLang="en-US" smtClean="0"/>
              <a:t>Integrated EEG:</a:t>
            </a:r>
          </a:p>
          <a:p>
            <a:endParaRPr lang="en-US" altLang="en-US" smtClean="0"/>
          </a:p>
        </p:txBody>
      </p:sp>
      <p:sp>
        <p:nvSpPr>
          <p:cNvPr id="460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D0E713-D806-43FC-B485-05DEDEC80A58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E243AC-C13B-41EB-A386-A6C2422AC66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07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6"/>
          <p:cNvSpPr>
            <a:spLocks noGrp="1"/>
          </p:cNvSpPr>
          <p:nvPr>
            <p:ph type="title"/>
          </p:nvPr>
        </p:nvSpPr>
        <p:spPr>
          <a:xfrm>
            <a:off x="685800" y="330200"/>
            <a:ext cx="7772400" cy="1143000"/>
          </a:xfrm>
        </p:spPr>
        <p:txBody>
          <a:bodyPr/>
          <a:lstStyle/>
          <a:p>
            <a:r>
              <a:rPr lang="en-US" altLang="en-US" smtClean="0"/>
              <a:t>Time series prediction</a:t>
            </a:r>
            <a:endParaRPr lang="en-IN" altLang="en-US" smtClean="0"/>
          </a:p>
        </p:txBody>
      </p:sp>
      <p:sp>
        <p:nvSpPr>
          <p:cNvPr id="921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8CC740-A94B-454A-AEB8-FD5C7FB3D989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922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92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91DA55-E955-4DC5-B5F5-13193439588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smtClean="0"/>
          </a:p>
        </p:txBody>
      </p:sp>
      <p:grpSp>
        <p:nvGrpSpPr>
          <p:cNvPr id="9222" name="Group 10"/>
          <p:cNvGrpSpPr>
            <a:grpSpLocks/>
          </p:cNvGrpSpPr>
          <p:nvPr/>
        </p:nvGrpSpPr>
        <p:grpSpPr bwMode="auto">
          <a:xfrm>
            <a:off x="1281113" y="4464050"/>
            <a:ext cx="852487" cy="685800"/>
            <a:chOff x="1280481" y="3200400"/>
            <a:chExt cx="853119" cy="685800"/>
          </a:xfrm>
        </p:grpSpPr>
        <p:sp>
          <p:nvSpPr>
            <p:cNvPr id="9" name="Rectangle 8"/>
            <p:cNvSpPr/>
            <p:nvPr/>
          </p:nvSpPr>
          <p:spPr>
            <a:xfrm>
              <a:off x="1371035" y="3200400"/>
              <a:ext cx="686308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9239" name="TextBox 9"/>
            <p:cNvSpPr txBox="1">
              <a:spLocks noChangeArrowheads="1"/>
            </p:cNvSpPr>
            <p:nvPr/>
          </p:nvSpPr>
          <p:spPr bwMode="auto">
            <a:xfrm>
              <a:off x="1280481" y="3232024"/>
              <a:ext cx="8531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X</a:t>
              </a:r>
              <a:r>
                <a:rPr lang="en-US" altLang="en-US" sz="2400" baseline="-25000"/>
                <a:t>n-k-1</a:t>
              </a:r>
              <a:endParaRPr lang="en-IN" altLang="en-US" sz="2400"/>
            </a:p>
          </p:txBody>
        </p:sp>
      </p:grpSp>
      <p:grpSp>
        <p:nvGrpSpPr>
          <p:cNvPr id="9223" name="Group 11"/>
          <p:cNvGrpSpPr>
            <a:grpSpLocks/>
          </p:cNvGrpSpPr>
          <p:nvPr/>
        </p:nvGrpSpPr>
        <p:grpSpPr bwMode="auto">
          <a:xfrm>
            <a:off x="5676900" y="4495800"/>
            <a:ext cx="685800" cy="685800"/>
            <a:chOff x="1371600" y="3200400"/>
            <a:chExt cx="685800" cy="685800"/>
          </a:xfrm>
        </p:grpSpPr>
        <p:sp>
          <p:nvSpPr>
            <p:cNvPr id="13" name="Rectangle 12"/>
            <p:cNvSpPr/>
            <p:nvPr/>
          </p:nvSpPr>
          <p:spPr>
            <a:xfrm>
              <a:off x="1371600" y="3200400"/>
              <a:ext cx="6858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9237" name="TextBox 13"/>
            <p:cNvSpPr txBox="1">
              <a:spLocks noChangeArrowheads="1"/>
            </p:cNvSpPr>
            <p:nvPr/>
          </p:nvSpPr>
          <p:spPr bwMode="auto">
            <a:xfrm>
              <a:off x="1468278" y="3215640"/>
              <a:ext cx="5100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X</a:t>
              </a:r>
              <a:r>
                <a:rPr lang="en-US" altLang="en-US" sz="2400" baseline="-25000"/>
                <a:t>n</a:t>
              </a:r>
              <a:endParaRPr lang="en-IN" altLang="en-US" sz="2400"/>
            </a:p>
          </p:txBody>
        </p:sp>
      </p:grpSp>
      <p:grpSp>
        <p:nvGrpSpPr>
          <p:cNvPr id="9224" name="Group 14"/>
          <p:cNvGrpSpPr>
            <a:grpSpLocks/>
          </p:cNvGrpSpPr>
          <p:nvPr/>
        </p:nvGrpSpPr>
        <p:grpSpPr bwMode="auto">
          <a:xfrm>
            <a:off x="6324600" y="4479925"/>
            <a:ext cx="728663" cy="685800"/>
            <a:chOff x="1333501" y="3200400"/>
            <a:chExt cx="728084" cy="685800"/>
          </a:xfrm>
        </p:grpSpPr>
        <p:sp>
          <p:nvSpPr>
            <p:cNvPr id="16" name="Rectangle 15"/>
            <p:cNvSpPr/>
            <p:nvPr/>
          </p:nvSpPr>
          <p:spPr>
            <a:xfrm>
              <a:off x="1371571" y="3200400"/>
              <a:ext cx="685255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9235" name="TextBox 16"/>
            <p:cNvSpPr txBox="1">
              <a:spLocks noChangeArrowheads="1"/>
            </p:cNvSpPr>
            <p:nvPr/>
          </p:nvSpPr>
          <p:spPr bwMode="auto">
            <a:xfrm>
              <a:off x="1333501" y="3215585"/>
              <a:ext cx="7280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X</a:t>
              </a:r>
              <a:r>
                <a:rPr lang="en-US" altLang="en-US" sz="2400" baseline="-25000"/>
                <a:t>n+1</a:t>
              </a:r>
              <a:endParaRPr lang="en-IN" altLang="en-US" sz="2400" baseline="-25000"/>
            </a:p>
          </p:txBody>
        </p:sp>
      </p:grpSp>
      <p:grpSp>
        <p:nvGrpSpPr>
          <p:cNvPr id="9225" name="Group 17"/>
          <p:cNvGrpSpPr>
            <a:grpSpLocks/>
          </p:cNvGrpSpPr>
          <p:nvPr/>
        </p:nvGrpSpPr>
        <p:grpSpPr bwMode="auto">
          <a:xfrm>
            <a:off x="4991100" y="4495800"/>
            <a:ext cx="777875" cy="685800"/>
            <a:chOff x="1371600" y="3200400"/>
            <a:chExt cx="778275" cy="685800"/>
          </a:xfrm>
        </p:grpSpPr>
        <p:sp>
          <p:nvSpPr>
            <p:cNvPr id="19" name="Rectangle 18"/>
            <p:cNvSpPr/>
            <p:nvPr/>
          </p:nvSpPr>
          <p:spPr>
            <a:xfrm>
              <a:off x="1371600" y="3200400"/>
              <a:ext cx="686153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9233" name="TextBox 19"/>
            <p:cNvSpPr txBox="1">
              <a:spLocks noChangeArrowheads="1"/>
            </p:cNvSpPr>
            <p:nvPr/>
          </p:nvSpPr>
          <p:spPr bwMode="auto">
            <a:xfrm>
              <a:off x="1468278" y="3215640"/>
              <a:ext cx="6815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X</a:t>
              </a:r>
              <a:r>
                <a:rPr lang="en-US" altLang="en-US" sz="2400" baseline="-25000"/>
                <a:t>n-1</a:t>
              </a:r>
              <a:endParaRPr lang="en-IN" altLang="en-US" sz="2400"/>
            </a:p>
          </p:txBody>
        </p:sp>
      </p:grpSp>
      <p:sp>
        <p:nvSpPr>
          <p:cNvPr id="21" name="Right Brace 20"/>
          <p:cNvSpPr/>
          <p:nvPr/>
        </p:nvSpPr>
        <p:spPr>
          <a:xfrm rot="5400000" flipH="1">
            <a:off x="3557587" y="1423988"/>
            <a:ext cx="676275" cy="47752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9227" name="TextBox 21"/>
          <p:cNvSpPr txBox="1">
            <a:spLocks noChangeArrowheads="1"/>
          </p:cNvSpPr>
          <p:nvPr/>
        </p:nvSpPr>
        <p:spPr bwMode="auto">
          <a:xfrm>
            <a:off x="1036638" y="2968625"/>
            <a:ext cx="2570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History of K points</a:t>
            </a:r>
            <a:endParaRPr lang="en-IN" altLang="en-US" sz="2400"/>
          </a:p>
        </p:txBody>
      </p:sp>
      <p:sp>
        <p:nvSpPr>
          <p:cNvPr id="23" name="U-Turn Arrow 22"/>
          <p:cNvSpPr/>
          <p:nvPr/>
        </p:nvSpPr>
        <p:spPr>
          <a:xfrm>
            <a:off x="3852863" y="2781300"/>
            <a:ext cx="3152775" cy="877888"/>
          </a:xfrm>
          <a:prstGeom prst="uturnArrow">
            <a:avLst>
              <a:gd name="adj1" fmla="val 22024"/>
              <a:gd name="adj2" fmla="val 23512"/>
              <a:gd name="adj3" fmla="val 20834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9229" name="TextBox 23"/>
          <p:cNvSpPr txBox="1">
            <a:spLocks noChangeArrowheads="1"/>
          </p:cNvSpPr>
          <p:nvPr/>
        </p:nvSpPr>
        <p:spPr bwMode="auto">
          <a:xfrm>
            <a:off x="6705600" y="3811588"/>
            <a:ext cx="320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?</a:t>
            </a:r>
            <a:endParaRPr lang="en-IN" altLang="en-US" sz="2400"/>
          </a:p>
        </p:txBody>
      </p:sp>
      <p:sp>
        <p:nvSpPr>
          <p:cNvPr id="9230" name="TextBox 24"/>
          <p:cNvSpPr txBox="1">
            <a:spLocks noChangeArrowheads="1"/>
          </p:cNvSpPr>
          <p:nvPr/>
        </p:nvSpPr>
        <p:spPr bwMode="auto">
          <a:xfrm>
            <a:off x="2438400" y="5638800"/>
            <a:ext cx="2254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K=4, in this case</a:t>
            </a:r>
            <a:endParaRPr lang="en-IN" altLang="en-US" sz="24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42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Classifiers</a:t>
            </a:r>
            <a:endParaRPr lang="en-IN" altLang="en-US" smtClean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RBF network</a:t>
            </a:r>
          </a:p>
          <a:p>
            <a:r>
              <a:rPr lang="en-US" altLang="en-US" smtClean="0"/>
              <a:t>MLP</a:t>
            </a:r>
          </a:p>
          <a:p>
            <a:endParaRPr lang="en-IN" altLang="en-US" smtClean="0"/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5C7F7A-D0DA-46E2-B603-5A732D0B0D68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2A7BCF-8E4A-4FCF-83FF-FFFC9515E40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6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2E5AAE-789C-416B-8F17-C72279C4C775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8131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4813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82A18D-DB56-456E-AE6E-0B03086EF8B6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 smtClean="0"/>
          </a:p>
        </p:txBody>
      </p:sp>
      <p:pic>
        <p:nvPicPr>
          <p:cNvPr id="4813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38" y="-7938"/>
            <a:ext cx="597376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TextBox 6"/>
          <p:cNvSpPr txBox="1">
            <a:spLocks noChangeArrowheads="1"/>
          </p:cNvSpPr>
          <p:nvPr/>
        </p:nvSpPr>
        <p:spPr bwMode="auto">
          <a:xfrm>
            <a:off x="685800" y="1219200"/>
            <a:ext cx="885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IEEG</a:t>
            </a:r>
            <a:endParaRPr lang="en-IN" altLang="en-US" sz="2400"/>
          </a:p>
        </p:txBody>
      </p:sp>
      <p:sp>
        <p:nvSpPr>
          <p:cNvPr id="48135" name="TextBox 7"/>
          <p:cNvSpPr txBox="1">
            <a:spLocks noChangeArrowheads="1"/>
          </p:cNvSpPr>
          <p:nvPr/>
        </p:nvSpPr>
        <p:spPr bwMode="auto">
          <a:xfrm>
            <a:off x="742950" y="4419600"/>
            <a:ext cx="835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RMS</a:t>
            </a:r>
            <a:endParaRPr lang="en-IN" altLang="en-US" sz="24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93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Results</a:t>
            </a:r>
            <a:endParaRPr lang="en-IN" altLang="en-US" smtClean="0"/>
          </a:p>
        </p:txBody>
      </p:sp>
      <p:sp>
        <p:nvSpPr>
          <p:cNvPr id="4915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1A3767-23DD-4EFA-851E-6E34C221BA70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316405-4A3F-4AD1-9A51-08574E30BF2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 smtClean="0"/>
          </a:p>
        </p:txBody>
      </p:sp>
      <p:pic>
        <p:nvPicPr>
          <p:cNvPr id="4915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74644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07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Conclusions</a:t>
            </a:r>
            <a:endParaRPr lang="en-IN" altLang="en-US" smtClean="0"/>
          </a:p>
        </p:txBody>
      </p:sp>
      <p:sp>
        <p:nvSpPr>
          <p:cNvPr id="5017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Classification of Motor  Imagery data from EEG, is attempted using neural networks</a:t>
            </a:r>
          </a:p>
          <a:p>
            <a:r>
              <a:rPr lang="en-US" altLang="en-US" smtClean="0"/>
              <a:t>RBF performed better than MLP</a:t>
            </a:r>
          </a:p>
          <a:p>
            <a:r>
              <a:rPr lang="en-US" altLang="en-US" smtClean="0"/>
              <a:t>Limitations:</a:t>
            </a:r>
          </a:p>
          <a:p>
            <a:pPr lvl="1"/>
            <a:r>
              <a:rPr lang="en-US" altLang="en-US" smtClean="0"/>
              <a:t>Models are poorly described</a:t>
            </a:r>
          </a:p>
          <a:p>
            <a:pPr lvl="1"/>
            <a:r>
              <a:rPr lang="en-US" altLang="en-US" smtClean="0"/>
              <a:t>Data collection can be improved</a:t>
            </a:r>
          </a:p>
          <a:p>
            <a:pPr lvl="1"/>
            <a:r>
              <a:rPr lang="en-US" altLang="en-US" smtClean="0"/>
              <a:t>Time dimension is not considered</a:t>
            </a:r>
          </a:p>
        </p:txBody>
      </p:sp>
      <p:sp>
        <p:nvSpPr>
          <p:cNvPr id="5018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732813-1DE0-4E33-A9D9-065CBA0E9791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ACE921-D368-492E-9FAD-665C68A73EC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87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algorithms</a:t>
            </a:r>
            <a:endParaRPr lang="en-IN" altLang="en-US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</a:t>
            </a:r>
            <a:r>
              <a:rPr lang="en-US" dirty="0" smtClean="0"/>
              <a:t>) Nearest neighbor predictor: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For a given unknown input vector, pick the nearest </a:t>
            </a:r>
            <a:r>
              <a:rPr lang="en-US" dirty="0" err="1" smtClean="0"/>
              <a:t>inp</a:t>
            </a:r>
            <a:r>
              <a:rPr lang="en-US" dirty="0" smtClean="0"/>
              <a:t> vector in the training set, and return the corresponding output as the prediction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IN" dirty="0"/>
          </a:p>
        </p:txBody>
      </p:sp>
      <p:sp>
        <p:nvSpPr>
          <p:cNvPr id="10244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23199C-D8DA-4C8D-9B6B-2C9EFA92EB87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024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102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D8E06E-F5AA-4883-8E5E-F797AE0C651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40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algorithms</a:t>
            </a:r>
            <a:endParaRPr lang="en-IN" altLang="en-US" smtClean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2) Adaptive receptive fields (1 RF per training data point)</a:t>
            </a:r>
          </a:p>
          <a:p>
            <a:r>
              <a:rPr lang="en-US" altLang="en-US" smtClean="0"/>
              <a:t>RBF network</a:t>
            </a:r>
          </a:p>
          <a:p>
            <a:pPr lvl="1"/>
            <a:r>
              <a:rPr lang="en-US" altLang="en-US" smtClean="0"/>
              <a:t>Centroids: with one training data point per centroid</a:t>
            </a:r>
          </a:p>
          <a:p>
            <a:pPr lvl="1"/>
            <a:r>
              <a:rPr lang="en-US" altLang="en-US" smtClean="0"/>
              <a:t>Widths: nearest neighbor distance</a:t>
            </a:r>
          </a:p>
          <a:p>
            <a:pPr lvl="1"/>
            <a:r>
              <a:rPr lang="en-US" altLang="en-US" smtClean="0"/>
              <a:t>Weights: Least Mean Square rule</a:t>
            </a:r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9B1E9A-6EE0-485A-9B85-B5BF00357D0E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112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DD9A70-9148-42FC-A23A-775D4F546F7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74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algorithms</a:t>
            </a:r>
            <a:endParaRPr lang="en-IN" altLang="en-US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3) Adaptive receptive fields (1 RF per 10 training data points)</a:t>
            </a:r>
          </a:p>
          <a:p>
            <a:r>
              <a:rPr lang="en-US" altLang="en-US" smtClean="0"/>
              <a:t>RBF network</a:t>
            </a:r>
          </a:p>
          <a:p>
            <a:pPr lvl="1"/>
            <a:r>
              <a:rPr lang="en-US" altLang="en-US" smtClean="0"/>
              <a:t>Centroids: randomly selected from training set, which is 10 times larger than the number of centroids</a:t>
            </a:r>
          </a:p>
          <a:p>
            <a:pPr lvl="1"/>
            <a:r>
              <a:rPr lang="en-US" altLang="en-US" smtClean="0"/>
              <a:t>Widths: nearest neighbor distance</a:t>
            </a:r>
          </a:p>
          <a:p>
            <a:pPr lvl="1"/>
            <a:r>
              <a:rPr lang="en-US" altLang="en-US" smtClean="0"/>
              <a:t>Weights: Least Mean Square rule</a:t>
            </a:r>
          </a:p>
          <a:p>
            <a:endParaRPr lang="en-IN" altLang="en-US" smtClean="0"/>
          </a:p>
          <a:p>
            <a:endParaRPr lang="en-IN" altLang="en-US" smtClean="0"/>
          </a:p>
        </p:txBody>
      </p:sp>
      <p:sp>
        <p:nvSpPr>
          <p:cNvPr id="1229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E17AF6-71BD-44CB-9F8E-CBF773A3B282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229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2F5094-E36A-4D82-89C0-A98BCC5ADE1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30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algorithms</a:t>
            </a:r>
            <a:endParaRPr lang="en-IN" altLang="en-US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4) Self-organizing receptive fields</a:t>
            </a:r>
          </a:p>
          <a:p>
            <a:r>
              <a:rPr lang="en-US" altLang="en-US" smtClean="0"/>
              <a:t>RBF network:</a:t>
            </a:r>
          </a:p>
          <a:p>
            <a:pPr lvl="1"/>
            <a:r>
              <a:rPr lang="en-US" altLang="en-US" smtClean="0"/>
              <a:t>Centroids: K-means on training set, which is 10 times larger than the number of centroids</a:t>
            </a:r>
          </a:p>
          <a:p>
            <a:pPr lvl="1"/>
            <a:r>
              <a:rPr lang="en-US" altLang="en-US" smtClean="0"/>
              <a:t>Widths: nearest neighbor distance</a:t>
            </a:r>
          </a:p>
          <a:p>
            <a:pPr lvl="1"/>
            <a:r>
              <a:rPr lang="en-US" altLang="en-US" smtClean="0"/>
              <a:t>Weights: Least Mean Square rule</a:t>
            </a:r>
          </a:p>
          <a:p>
            <a:endParaRPr lang="en-US" altLang="en-US" smtClean="0"/>
          </a:p>
          <a:p>
            <a:endParaRPr lang="en-IN" altLang="en-US" smtClean="0"/>
          </a:p>
        </p:txBody>
      </p:sp>
      <p:sp>
        <p:nvSpPr>
          <p:cNvPr id="1331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42693-C8A8-4955-8393-4D5FDBF142B4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331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133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429467-A6B4-4FC6-B33E-50FE0028E6A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79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algorithms</a:t>
            </a:r>
            <a:endParaRPr lang="en-IN" altLang="en-US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A) Backpropagation: 2 hidden layers, 20 neurons each</a:t>
            </a:r>
          </a:p>
          <a:p>
            <a:endParaRPr lang="en-IN" altLang="en-US" smtClean="0"/>
          </a:p>
        </p:txBody>
      </p:sp>
      <p:sp>
        <p:nvSpPr>
          <p:cNvPr id="1434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E4BE07-9BDE-4D58-877B-063334D44F90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143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6E92E8-393D-4067-B97D-087D05A1E17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048000"/>
            <a:ext cx="2476905" cy="27717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38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14508</TotalTime>
  <Words>1165</Words>
  <Application>Microsoft Office PowerPoint</Application>
  <PresentationFormat>On-screen Show (4:3)</PresentationFormat>
  <Paragraphs>246</Paragraphs>
  <Slides>43</Slides>
  <Notes>2</Notes>
  <HiddenSlides>0</HiddenSlides>
  <MMClips>43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Times New Roman</vt:lpstr>
      <vt:lpstr>Arial</vt:lpstr>
      <vt:lpstr>굴림</vt:lpstr>
      <vt:lpstr>Wingdings</vt:lpstr>
      <vt:lpstr>Default Design</vt:lpstr>
      <vt:lpstr>Bitmap Image</vt:lpstr>
      <vt:lpstr>Microsoft Equation 3.0</vt:lpstr>
      <vt:lpstr>Radial Basis Function Networks: Applications</vt:lpstr>
      <vt:lpstr>Applications </vt:lpstr>
      <vt:lpstr>Time series prediction</vt:lpstr>
      <vt:lpstr>Time series prediction</vt:lpstr>
      <vt:lpstr>Learning algorithms</vt:lpstr>
      <vt:lpstr>Learning algorithms</vt:lpstr>
      <vt:lpstr>Learning algorithms</vt:lpstr>
      <vt:lpstr>Learning algorithms</vt:lpstr>
      <vt:lpstr>Learning algorithms</vt:lpstr>
      <vt:lpstr>Error performance</vt:lpstr>
      <vt:lpstr>Learning Time</vt:lpstr>
      <vt:lpstr>Optical Character Recognition in Tamil using RBF Neural Network</vt:lpstr>
      <vt:lpstr>Tamil Characters</vt:lpstr>
      <vt:lpstr>PowerPoint Presentation</vt:lpstr>
      <vt:lpstr>Feature Extraction-Gabor filters </vt:lpstr>
      <vt:lpstr>Properties of Gabor functions</vt:lpstr>
      <vt:lpstr>Segments for Gabor Layout</vt:lpstr>
      <vt:lpstr>The Actual Layout</vt:lpstr>
      <vt:lpstr>Architectural Details</vt:lpstr>
      <vt:lpstr>Training the Network</vt:lpstr>
      <vt:lpstr>Training the Network (Contd.)</vt:lpstr>
      <vt:lpstr>NN for Tamil OCR – I/O</vt:lpstr>
      <vt:lpstr>Conclusion</vt:lpstr>
      <vt:lpstr>Medical applications</vt:lpstr>
      <vt:lpstr>Diagnosing PD using RBFNN</vt:lpstr>
      <vt:lpstr>Data</vt:lpstr>
      <vt:lpstr>Training algorithms</vt:lpstr>
      <vt:lpstr>Features = 23</vt:lpstr>
      <vt:lpstr>Results</vt:lpstr>
      <vt:lpstr>Sensitivity and Specificity</vt:lpstr>
      <vt:lpstr>Conclusions</vt:lpstr>
      <vt:lpstr>RBF network for Brain Computer Interface (BCI) application</vt:lpstr>
      <vt:lpstr>BCIs</vt:lpstr>
      <vt:lpstr>PowerPoint Presentation</vt:lpstr>
      <vt:lpstr>Electroencephalogram (EEG)</vt:lpstr>
      <vt:lpstr>PowerPoint Presentation</vt:lpstr>
      <vt:lpstr>Motor Imagery</vt:lpstr>
      <vt:lpstr>Data collection</vt:lpstr>
      <vt:lpstr>Data preparation</vt:lpstr>
      <vt:lpstr>Classifiers</vt:lpstr>
      <vt:lpstr>PowerPoint Presentation</vt:lpstr>
      <vt:lpstr>Results</vt:lpstr>
      <vt:lpstr>Conclusions</vt:lpstr>
    </vt:vector>
  </TitlesOfParts>
  <Company>Technion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rudzsky</dc:creator>
  <cp:lastModifiedBy>SRINIVASAN</cp:lastModifiedBy>
  <cp:revision>268</cp:revision>
  <dcterms:created xsi:type="dcterms:W3CDTF">2001-12-02T09:08:54Z</dcterms:created>
  <dcterms:modified xsi:type="dcterms:W3CDTF">2020-04-16T15:26:18Z</dcterms:modified>
</cp:coreProperties>
</file>